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66" d="100"/>
          <a:sy n="66" d="100"/>
        </p:scale>
        <p:origin x="90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89BE55E-ACF8-424C-B86F-0A5A6B29F12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ottotitolo 2">
            <a:extLst>
              <a:ext uri="{FF2B5EF4-FFF2-40B4-BE49-F238E27FC236}">
                <a16:creationId xmlns:a16="http://schemas.microsoft.com/office/drawing/2014/main" id="{1C3201FB-4A48-4749-A16C-A40D16A6578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CA83E388-B491-4116-B078-F32BA1B62B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7F356B9C-6F8B-4D72-9A8C-A59C340753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19A942B9-F966-459E-91CD-CC40798605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8740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EEDA776-BB06-45A6-8F3B-8C0D6300ECE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CF8C4202-D5BF-418D-9AF7-3071B29689F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7E475A9C-1203-4CDE-B79F-7CBDA42079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B696A7B4-803F-402E-8881-8032E928C2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55E061CB-E237-4195-B42C-9D436506E5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414501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>
            <a:extLst>
              <a:ext uri="{FF2B5EF4-FFF2-40B4-BE49-F238E27FC236}">
                <a16:creationId xmlns:a16="http://schemas.microsoft.com/office/drawing/2014/main" id="{7FA44304-1156-4C16-89F0-766B441508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verticale 2">
            <a:extLst>
              <a:ext uri="{FF2B5EF4-FFF2-40B4-BE49-F238E27FC236}">
                <a16:creationId xmlns:a16="http://schemas.microsoft.com/office/drawing/2014/main" id="{51B510C9-43DB-4525-A3FB-A7E431ED3C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3747017-1082-445C-A7C3-F2B70E5FB7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EF2F8CA0-C319-4443-93B3-4D02E760E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E3DCC7DE-E1BC-408B-96E7-EE71B633A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6463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BC4F6248-F492-49C9-BEC7-729990C736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C4280916-D679-4311-A29C-778F641E00C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D9CA5232-41AD-4033-8D25-B159FEBD97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1E2A02D-870A-43B1-902E-70C8F5C35F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8E193437-4319-44E3-BAD3-789661BA22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298611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5B0E38EF-949D-4103-92C2-5C3D6C96E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D8F89034-9E3D-45F6-80EE-DE15B6846C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0E33BD4D-7D5D-44F9-9AAB-8ECA091CB8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19924DAE-4914-4C8B-A4C6-E27378453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2EC95DA0-78BA-4D1B-8B48-E174014613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81786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D9352E30-F258-405A-A76F-097D64127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30238426-B500-47C2-814A-EEB3993482B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7A9DB1BC-73C7-46E5-9E43-12139A0A0F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8277AB9A-E48C-48D6-87EA-E0BA7F398D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698CCB27-31C8-4B56-995F-6599E3B2D1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C9ADA69-599F-4D1D-9726-E4A93486B7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0355127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A1930B4A-1F1D-49E9-995A-6EB211DC8D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52593C58-D4B7-421C-BE1E-714C33001F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Segnaposto contenuto 3">
            <a:extLst>
              <a:ext uri="{FF2B5EF4-FFF2-40B4-BE49-F238E27FC236}">
                <a16:creationId xmlns:a16="http://schemas.microsoft.com/office/drawing/2014/main" id="{C91F9987-6F43-444C-B69C-F42D9CCC2DA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>
            <a:extLst>
              <a:ext uri="{FF2B5EF4-FFF2-40B4-BE49-F238E27FC236}">
                <a16:creationId xmlns:a16="http://schemas.microsoft.com/office/drawing/2014/main" id="{9B2F78F9-F1EB-4691-AC1C-6EDDBDADDD2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Segnaposto contenuto 5">
            <a:extLst>
              <a:ext uri="{FF2B5EF4-FFF2-40B4-BE49-F238E27FC236}">
                <a16:creationId xmlns:a16="http://schemas.microsoft.com/office/drawing/2014/main" id="{9BA3FB19-4711-48DD-9D69-D7FEFFBFC6E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>
            <a:extLst>
              <a:ext uri="{FF2B5EF4-FFF2-40B4-BE49-F238E27FC236}">
                <a16:creationId xmlns:a16="http://schemas.microsoft.com/office/drawing/2014/main" id="{B46EA8A7-3E92-4652-A4BE-E63B232BE5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8" name="Segnaposto piè di pagina 7">
            <a:extLst>
              <a:ext uri="{FF2B5EF4-FFF2-40B4-BE49-F238E27FC236}">
                <a16:creationId xmlns:a16="http://schemas.microsoft.com/office/drawing/2014/main" id="{EBCC64DA-47D7-479D-B930-EAD3B97D5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>
            <a:extLst>
              <a:ext uri="{FF2B5EF4-FFF2-40B4-BE49-F238E27FC236}">
                <a16:creationId xmlns:a16="http://schemas.microsoft.com/office/drawing/2014/main" id="{F469E6B0-0C68-43E1-8F68-1FBEF851C9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988883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1007A253-8538-4A7C-BBED-74DE622F2D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EF844D6D-D3AF-4BB6-93B8-D4063A0C89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15E47B05-05C7-4C74-BA9C-199220390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9A7191AC-FDFD-4081-A8C5-E1D6DA6A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607811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>
            <a:extLst>
              <a:ext uri="{FF2B5EF4-FFF2-40B4-BE49-F238E27FC236}">
                <a16:creationId xmlns:a16="http://schemas.microsoft.com/office/drawing/2014/main" id="{1734C419-C067-448B-BB33-7B255998EA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3" name="Segnaposto piè di pagina 2">
            <a:extLst>
              <a:ext uri="{FF2B5EF4-FFF2-40B4-BE49-F238E27FC236}">
                <a16:creationId xmlns:a16="http://schemas.microsoft.com/office/drawing/2014/main" id="{7CBD8175-AEB8-483B-9AA9-53949287CB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835DC0B-A4C7-4F36-AE3E-9B985C2AFA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781105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E143903B-378E-4646-86E7-BB05BCBDBD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contenuto 2">
            <a:extLst>
              <a:ext uri="{FF2B5EF4-FFF2-40B4-BE49-F238E27FC236}">
                <a16:creationId xmlns:a16="http://schemas.microsoft.com/office/drawing/2014/main" id="{D0412CD9-FD07-47DE-9EA9-3406A15629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1BD69CE6-A0A3-4AFF-8E17-EE31A8C7FD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FAA5E03C-B6B3-447D-A9AC-8A042DDBF1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5F780749-98A5-4CBC-9324-0D254F94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0F4A1F92-6126-46B9-AE17-8DCA05AF95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2718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>
            <a:extLst>
              <a:ext uri="{FF2B5EF4-FFF2-40B4-BE49-F238E27FC236}">
                <a16:creationId xmlns:a16="http://schemas.microsoft.com/office/drawing/2014/main" id="{76F90074-6B51-4672-BDB5-6E281EDD08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immagine 2">
            <a:extLst>
              <a:ext uri="{FF2B5EF4-FFF2-40B4-BE49-F238E27FC236}">
                <a16:creationId xmlns:a16="http://schemas.microsoft.com/office/drawing/2014/main" id="{2BDF45A3-E2D3-45E8-A00C-EDB3F0F767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>
            <a:extLst>
              <a:ext uri="{FF2B5EF4-FFF2-40B4-BE49-F238E27FC236}">
                <a16:creationId xmlns:a16="http://schemas.microsoft.com/office/drawing/2014/main" id="{8F2494ED-4805-44FD-84B4-218A63223A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Segnaposto data 4">
            <a:extLst>
              <a:ext uri="{FF2B5EF4-FFF2-40B4-BE49-F238E27FC236}">
                <a16:creationId xmlns:a16="http://schemas.microsoft.com/office/drawing/2014/main" id="{3C08A173-51E4-4CB4-8A8D-95CA139AA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6" name="Segnaposto piè di pagina 5">
            <a:extLst>
              <a:ext uri="{FF2B5EF4-FFF2-40B4-BE49-F238E27FC236}">
                <a16:creationId xmlns:a16="http://schemas.microsoft.com/office/drawing/2014/main" id="{E772667F-B1BF-4AE8-B74B-0BC702377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>
            <a:extLst>
              <a:ext uri="{FF2B5EF4-FFF2-40B4-BE49-F238E27FC236}">
                <a16:creationId xmlns:a16="http://schemas.microsoft.com/office/drawing/2014/main" id="{5D733D38-771F-4231-A427-08E0F9F671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003428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>
            <a:extLst>
              <a:ext uri="{FF2B5EF4-FFF2-40B4-BE49-F238E27FC236}">
                <a16:creationId xmlns:a16="http://schemas.microsoft.com/office/drawing/2014/main" id="{146F3EF4-C7EB-42AE-A807-F06118A4C5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</a:p>
        </p:txBody>
      </p:sp>
      <p:sp>
        <p:nvSpPr>
          <p:cNvPr id="3" name="Segnaposto testo 2">
            <a:extLst>
              <a:ext uri="{FF2B5EF4-FFF2-40B4-BE49-F238E27FC236}">
                <a16:creationId xmlns:a16="http://schemas.microsoft.com/office/drawing/2014/main" id="{B4027C2C-9F6D-4127-940F-4361A2983D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>
            <a:extLst>
              <a:ext uri="{FF2B5EF4-FFF2-40B4-BE49-F238E27FC236}">
                <a16:creationId xmlns:a16="http://schemas.microsoft.com/office/drawing/2014/main" id="{B67DC860-183E-48FB-A0C4-57587B95C3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74E6B-FA23-4721-86C4-9D561429C3CF}" type="datetimeFigureOut">
              <a:rPr lang="it-IT" smtClean="0"/>
              <a:t>29/01/2022</a:t>
            </a:fld>
            <a:endParaRPr lang="it-IT"/>
          </a:p>
        </p:txBody>
      </p:sp>
      <p:sp>
        <p:nvSpPr>
          <p:cNvPr id="5" name="Segnaposto piè di pagina 4">
            <a:extLst>
              <a:ext uri="{FF2B5EF4-FFF2-40B4-BE49-F238E27FC236}">
                <a16:creationId xmlns:a16="http://schemas.microsoft.com/office/drawing/2014/main" id="{56B0BB52-E86B-4012-ABA0-D6EDE00C9F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>
            <a:extLst>
              <a:ext uri="{FF2B5EF4-FFF2-40B4-BE49-F238E27FC236}">
                <a16:creationId xmlns:a16="http://schemas.microsoft.com/office/drawing/2014/main" id="{D385C0C2-B305-4CBE-A739-6C23E36C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BED207-1678-4783-B249-30C883CDAC8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63750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8AE169B-412F-40B0-9659-F7FEF1EA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19"/>
            <a:ext cx="1914525" cy="876300"/>
          </a:xfrm>
          <a:prstGeom prst="rect">
            <a:avLst/>
          </a:prstGeom>
        </p:spPr>
      </p:pic>
      <p:sp>
        <p:nvSpPr>
          <p:cNvPr id="5" name="CasellaDiTesto 4">
            <a:extLst>
              <a:ext uri="{FF2B5EF4-FFF2-40B4-BE49-F238E27FC236}">
                <a16:creationId xmlns:a16="http://schemas.microsoft.com/office/drawing/2014/main" id="{2092D0C8-C321-404B-92BE-7F79A6BE3D5E}"/>
              </a:ext>
            </a:extLst>
          </p:cNvPr>
          <p:cNvSpPr txBox="1"/>
          <p:nvPr/>
        </p:nvSpPr>
        <p:spPr>
          <a:xfrm>
            <a:off x="1914525" y="277091"/>
            <a:ext cx="9698809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t-IT" sz="2800" b="1" dirty="0">
                <a:solidFill>
                  <a:srgbClr val="C00000"/>
                </a:solidFill>
              </a:rPr>
              <a:t>MISURAZIONE DELLA TEMPERATURA DI ACQUA IN EBOLLIZIONE</a:t>
            </a:r>
          </a:p>
          <a:p>
            <a:pPr algn="ctr"/>
            <a:r>
              <a:rPr lang="it-IT" sz="2800" b="1" dirty="0">
                <a:solidFill>
                  <a:srgbClr val="C00000"/>
                </a:solidFill>
              </a:rPr>
              <a:t>CON DUE TERMOMETRI DISTINTI (ANALOGICO E DIGITALE)</a:t>
            </a:r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B7D77E8F-4211-414A-BACF-62AACAABD94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948" y="1428958"/>
            <a:ext cx="8940104" cy="52863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76851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8AE169B-412F-40B0-9659-F7FEF1EA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19"/>
            <a:ext cx="1914525" cy="876300"/>
          </a:xfrm>
          <a:prstGeom prst="rect">
            <a:avLst/>
          </a:prstGeom>
        </p:spPr>
      </p:pic>
      <p:sp>
        <p:nvSpPr>
          <p:cNvPr id="3" name="CasellaDiTesto 2">
            <a:extLst>
              <a:ext uri="{FF2B5EF4-FFF2-40B4-BE49-F238E27FC236}">
                <a16:creationId xmlns:a16="http://schemas.microsoft.com/office/drawing/2014/main" id="{35A44FCD-69B6-4B0B-85A2-B556FA7D6C0F}"/>
              </a:ext>
            </a:extLst>
          </p:cNvPr>
          <p:cNvSpPr txBox="1"/>
          <p:nvPr/>
        </p:nvSpPr>
        <p:spPr>
          <a:xfrm>
            <a:off x="3352801" y="580869"/>
            <a:ext cx="67702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>
                <a:solidFill>
                  <a:srgbClr val="FF0000"/>
                </a:solidFill>
              </a:rPr>
              <a:t>COSA IMPARIAMO DA QUESTA ESPERIENZA?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91498DA9-8695-4604-B3B4-C3912A04ED8B}"/>
              </a:ext>
            </a:extLst>
          </p:cNvPr>
          <p:cNvSpPr txBox="1"/>
          <p:nvPr/>
        </p:nvSpPr>
        <p:spPr>
          <a:xfrm>
            <a:off x="845127" y="220287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it-IT" dirty="0"/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89FEA94A-561E-4387-986E-BA3A0B491197}"/>
              </a:ext>
            </a:extLst>
          </p:cNvPr>
          <p:cNvSpPr txBox="1"/>
          <p:nvPr/>
        </p:nvSpPr>
        <p:spPr>
          <a:xfrm>
            <a:off x="1385453" y="1640265"/>
            <a:ext cx="849283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Limiti di affidabilità modelli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Necessità conoscere strumenti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Interpretazione grafici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Scelte di cittadinanza consapevole – metodo scientifico</a:t>
            </a:r>
          </a:p>
        </p:txBody>
      </p:sp>
      <p:sp>
        <p:nvSpPr>
          <p:cNvPr id="9" name="CasellaDiTesto 8">
            <a:extLst>
              <a:ext uri="{FF2B5EF4-FFF2-40B4-BE49-F238E27FC236}">
                <a16:creationId xmlns:a16="http://schemas.microsoft.com/office/drawing/2014/main" id="{4F15E80C-B705-4A7D-A636-1A6C6B5B53A1}"/>
              </a:ext>
            </a:extLst>
          </p:cNvPr>
          <p:cNvSpPr txBox="1"/>
          <p:nvPr/>
        </p:nvSpPr>
        <p:spPr>
          <a:xfrm>
            <a:off x="4544291" y="3746101"/>
            <a:ext cx="362785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>
                <a:solidFill>
                  <a:srgbClr val="FF0000"/>
                </a:solidFill>
              </a:rPr>
              <a:t>STRATEGIE DIDATTICHE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E5EE97B7-74E2-497B-9F35-7622A23499E9}"/>
              </a:ext>
            </a:extLst>
          </p:cNvPr>
          <p:cNvSpPr txBox="1"/>
          <p:nvPr/>
        </p:nvSpPr>
        <p:spPr>
          <a:xfrm>
            <a:off x="1385453" y="4652620"/>
            <a:ext cx="364522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Brainstorming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Metodologia di indagine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Classe capovolta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Revisione critica tra pari</a:t>
            </a:r>
          </a:p>
        </p:txBody>
      </p:sp>
      <p:sp>
        <p:nvSpPr>
          <p:cNvPr id="13" name="Rettangolo con angoli arrotondati 12">
            <a:extLst>
              <a:ext uri="{FF2B5EF4-FFF2-40B4-BE49-F238E27FC236}">
                <a16:creationId xmlns:a16="http://schemas.microsoft.com/office/drawing/2014/main" id="{0E7100AF-F0FD-4C3C-893E-A9B24FD5FD5A}"/>
              </a:ext>
            </a:extLst>
          </p:cNvPr>
          <p:cNvSpPr/>
          <p:nvPr/>
        </p:nvSpPr>
        <p:spPr>
          <a:xfrm>
            <a:off x="10036976" y="2202873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4" name="Rettangolo con angoli arrotondati 13">
            <a:extLst>
              <a:ext uri="{FF2B5EF4-FFF2-40B4-BE49-F238E27FC236}">
                <a16:creationId xmlns:a16="http://schemas.microsoft.com/office/drawing/2014/main" id="{1BE785E0-81B1-4D6F-BB28-A6DBB1587134}"/>
              </a:ext>
            </a:extLst>
          </p:cNvPr>
          <p:cNvSpPr/>
          <p:nvPr/>
        </p:nvSpPr>
        <p:spPr>
          <a:xfrm>
            <a:off x="3266725" y="580869"/>
            <a:ext cx="6965846" cy="523220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5" name="Rettangolo con angoli arrotondati 14">
            <a:extLst>
              <a:ext uri="{FF2B5EF4-FFF2-40B4-BE49-F238E27FC236}">
                <a16:creationId xmlns:a16="http://schemas.microsoft.com/office/drawing/2014/main" id="{05838529-821A-4EA7-A82D-F8EC05CDDABD}"/>
              </a:ext>
            </a:extLst>
          </p:cNvPr>
          <p:cNvSpPr/>
          <p:nvPr/>
        </p:nvSpPr>
        <p:spPr>
          <a:xfrm>
            <a:off x="4383314" y="3746101"/>
            <a:ext cx="3788830" cy="523220"/>
          </a:xfrm>
          <a:prstGeom prst="roundRect">
            <a:avLst/>
          </a:prstGeom>
          <a:solidFill>
            <a:srgbClr val="FFFF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66795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>
            <a:extLst>
              <a:ext uri="{FF2B5EF4-FFF2-40B4-BE49-F238E27FC236}">
                <a16:creationId xmlns:a16="http://schemas.microsoft.com/office/drawing/2014/main" id="{18AE169B-412F-40B0-9659-F7FEF1EA9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42719"/>
            <a:ext cx="1914525" cy="876300"/>
          </a:xfrm>
          <a:prstGeom prst="rect">
            <a:avLst/>
          </a:prstGeom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D16CB067-FC32-4862-9977-4177936A101A}"/>
              </a:ext>
            </a:extLst>
          </p:cNvPr>
          <p:cNvSpPr txBox="1"/>
          <p:nvPr/>
        </p:nvSpPr>
        <p:spPr>
          <a:xfrm>
            <a:off x="4582540" y="495799"/>
            <a:ext cx="25971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>
                <a:solidFill>
                  <a:srgbClr val="002060"/>
                </a:solidFill>
              </a:rPr>
              <a:t>PRIMO BIENNIO</a:t>
            </a: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FA606079-1E2E-433E-B193-BA77CA4AC083}"/>
              </a:ext>
            </a:extLst>
          </p:cNvPr>
          <p:cNvSpPr txBox="1"/>
          <p:nvPr/>
        </p:nvSpPr>
        <p:spPr>
          <a:xfrm>
            <a:off x="4486207" y="3420482"/>
            <a:ext cx="3026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2800" b="1" u="sng" dirty="0">
                <a:solidFill>
                  <a:srgbClr val="002060"/>
                </a:solidFill>
              </a:rPr>
              <a:t>SECONDO BIENNIO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15265549-3A14-4AB9-9BD1-ED0CF06D7E09}"/>
              </a:ext>
            </a:extLst>
          </p:cNvPr>
          <p:cNvSpPr txBox="1"/>
          <p:nvPr/>
        </p:nvSpPr>
        <p:spPr>
          <a:xfrm>
            <a:off x="957262" y="1463891"/>
            <a:ext cx="102649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Problema di realtà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Esperimento: misurazione della temperatura dell’acqua in ebollizione – in funzione del tempo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Interpretazione fisica e discussione </a:t>
            </a:r>
            <a:r>
              <a:rPr lang="it-IT" sz="2400" b="1" u="sng" dirty="0">
                <a:solidFill>
                  <a:srgbClr val="C00000"/>
                </a:solidFill>
              </a:rPr>
              <a:t>qualitativa</a:t>
            </a:r>
            <a:r>
              <a:rPr lang="it-IT" sz="2400" b="1" dirty="0"/>
              <a:t> dei grafici: variazione di una grandezza</a:t>
            </a: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AAED6303-E69A-424B-961E-75F65E3F9C1F}"/>
              </a:ext>
            </a:extLst>
          </p:cNvPr>
          <p:cNvSpPr txBox="1"/>
          <p:nvPr/>
        </p:nvSpPr>
        <p:spPr>
          <a:xfrm>
            <a:off x="957262" y="4397092"/>
            <a:ext cx="1008481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Problema di realtà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Esperimento: misurazione della temperatura dell’acqua in ebollizione – in funzione del tempo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Interpretazione fisica e discussione </a:t>
            </a:r>
            <a:r>
              <a:rPr lang="it-IT" sz="2400" b="1" u="sng" dirty="0">
                <a:solidFill>
                  <a:srgbClr val="C00000"/>
                </a:solidFill>
              </a:rPr>
              <a:t>qualitativa e quantitativa</a:t>
            </a:r>
            <a:r>
              <a:rPr lang="it-IT" sz="2400" b="1" dirty="0"/>
              <a:t> dei grafici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Esponenziali e logaritmi e loro linearizzazioni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it-IT" sz="2400" b="1" dirty="0"/>
              <a:t>Analisi critica dei modelli e scelte conseguenti</a:t>
            </a:r>
          </a:p>
          <a:p>
            <a:endParaRPr lang="it-IT" dirty="0"/>
          </a:p>
        </p:txBody>
      </p:sp>
      <p:sp>
        <p:nvSpPr>
          <p:cNvPr id="9" name="Rettangolo con angoli arrotondati 8">
            <a:extLst>
              <a:ext uri="{FF2B5EF4-FFF2-40B4-BE49-F238E27FC236}">
                <a16:creationId xmlns:a16="http://schemas.microsoft.com/office/drawing/2014/main" id="{6417C3D2-3152-425C-AC80-39A5304BF25A}"/>
              </a:ext>
            </a:extLst>
          </p:cNvPr>
          <p:cNvSpPr/>
          <p:nvPr/>
        </p:nvSpPr>
        <p:spPr>
          <a:xfrm>
            <a:off x="4486207" y="495799"/>
            <a:ext cx="2916079" cy="523220"/>
          </a:xfrm>
          <a:prstGeom prst="roundRect">
            <a:avLst/>
          </a:prstGeom>
          <a:solidFill>
            <a:srgbClr val="FFC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Rettangolo con angoli arrotondati 9">
            <a:extLst>
              <a:ext uri="{FF2B5EF4-FFF2-40B4-BE49-F238E27FC236}">
                <a16:creationId xmlns:a16="http://schemas.microsoft.com/office/drawing/2014/main" id="{7739C3F6-772C-4737-8FA1-08449D0F0830}"/>
              </a:ext>
            </a:extLst>
          </p:cNvPr>
          <p:cNvSpPr/>
          <p:nvPr/>
        </p:nvSpPr>
        <p:spPr>
          <a:xfrm>
            <a:off x="4486207" y="3429000"/>
            <a:ext cx="3026919" cy="532301"/>
          </a:xfrm>
          <a:prstGeom prst="roundRect">
            <a:avLst/>
          </a:prstGeom>
          <a:solidFill>
            <a:srgbClr val="FFC000">
              <a:alpha val="3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86810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120</Words>
  <Application>Microsoft Office PowerPoint</Application>
  <PresentationFormat>Widescreen</PresentationFormat>
  <Paragraphs>22</Paragraphs>
  <Slides>3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Tema di Office</vt:lpstr>
      <vt:lpstr>Presentazione standard di PowerPoint</vt:lpstr>
      <vt:lpstr>Presentazione standard di PowerPoint</vt:lpstr>
      <vt:lpstr>Presentazione standard di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Utente</dc:creator>
  <cp:lastModifiedBy>Utente</cp:lastModifiedBy>
  <cp:revision>2</cp:revision>
  <dcterms:created xsi:type="dcterms:W3CDTF">2022-01-29T11:36:53Z</dcterms:created>
  <dcterms:modified xsi:type="dcterms:W3CDTF">2022-01-29T12:03:59Z</dcterms:modified>
</cp:coreProperties>
</file>